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99" r:id="rId5"/>
    <p:sldId id="269" r:id="rId6"/>
    <p:sldId id="288" r:id="rId7"/>
    <p:sldId id="300" r:id="rId8"/>
    <p:sldId id="290" r:id="rId9"/>
    <p:sldId id="301" r:id="rId10"/>
    <p:sldId id="291" r:id="rId11"/>
    <p:sldId id="292" r:id="rId12"/>
    <p:sldId id="302" r:id="rId13"/>
    <p:sldId id="293" r:id="rId14"/>
    <p:sldId id="294" r:id="rId15"/>
    <p:sldId id="295" r:id="rId16"/>
    <p:sldId id="296" r:id="rId17"/>
    <p:sldId id="297" r:id="rId18"/>
    <p:sldId id="298" r:id="rId19"/>
    <p:sldId id="286" r:id="rId20"/>
    <p:sldId id="277" r:id="rId21"/>
    <p:sldId id="278" r:id="rId22"/>
    <p:sldId id="279" r:id="rId23"/>
  </p:sldIdLst>
  <p:sldSz cx="12344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A7D1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762" y="24"/>
      </p:cViewPr>
      <p:guideLst>
        <p:guide orient="horz" pos="2160"/>
        <p:guide pos="3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12260-202B-4471-A914-319AF071B8B8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CD819-CC67-4ED8-BA67-5E3C7A30D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9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CD819-CC67-4ED8-BA67-5E3C7A30D0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5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28600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2195512"/>
            <a:ext cx="12344400" cy="928688"/>
          </a:xfrm>
          <a:prstGeom prst="rect">
            <a:avLst/>
          </a:prstGeom>
        </p:spPr>
        <p:txBody>
          <a:bodyPr vert="horz" lIns="109715" tIns="54858" rIns="109715" bIns="54858" rtlCol="0" anchor="ctr">
            <a:noAutofit/>
          </a:bodyPr>
          <a:lstStyle>
            <a:lvl1pPr algn="ctr" defTabSz="1201704" rtl="0" eaLnBrk="1" latinLnBrk="0" hangingPunct="1">
              <a:spcBef>
                <a:spcPct val="0"/>
              </a:spcBef>
              <a:buNone/>
              <a:defRPr sz="5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b="1" dirty="0" smtClean="0">
                <a:solidFill>
                  <a:srgbClr val="002060"/>
                </a:solidFill>
                <a:latin typeface="Cambria" pitchFamily="18" charset="0"/>
              </a:rPr>
              <a:t>Elements of Cyber Security </a:t>
            </a:r>
            <a:r>
              <a:rPr lang="en-US" sz="3700" b="1" dirty="0">
                <a:solidFill>
                  <a:srgbClr val="002060"/>
                </a:solidFill>
                <a:latin typeface="Cambria" pitchFamily="18" charset="0"/>
              </a:rPr>
              <a:t>- </a:t>
            </a:r>
            <a:r>
              <a:rPr lang="en-US" sz="3700" b="1" dirty="0" smtClean="0">
                <a:solidFill>
                  <a:srgbClr val="D60093"/>
                </a:solidFill>
                <a:latin typeface="Cambria" pitchFamily="18" charset="0"/>
              </a:rPr>
              <a:t>(BCY402)</a:t>
            </a:r>
            <a:endParaRPr lang="en-US" sz="3700" b="1" dirty="0">
              <a:solidFill>
                <a:srgbClr val="D60093"/>
              </a:solidFill>
              <a:latin typeface="Cambria" pitchFamily="18" charset="0"/>
            </a:endParaRPr>
          </a:p>
          <a:p>
            <a:endParaRPr lang="en-US" b="1" dirty="0">
              <a:solidFill>
                <a:srgbClr val="D60093"/>
              </a:solidFill>
              <a:latin typeface="Cambria" pitchFamily="18" charset="0"/>
            </a:endParaRPr>
          </a:p>
        </p:txBody>
      </p:sp>
      <p:sp>
        <p:nvSpPr>
          <p:cNvPr id="8" name="Subtitle 6"/>
          <p:cNvSpPr txBox="1">
            <a:spLocks/>
          </p:cNvSpPr>
          <p:nvPr/>
        </p:nvSpPr>
        <p:spPr>
          <a:xfrm>
            <a:off x="6602732" y="3810000"/>
            <a:ext cx="5741668" cy="2133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0938" lvl="8" algn="l"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 Course Coordinator:</a:t>
            </a:r>
          </a:p>
          <a:p>
            <a:pPr marL="1150938" lvl="8" algn="l">
              <a:lnSpc>
                <a:spcPct val="10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                     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Prof. Yogesh N</a:t>
            </a:r>
          </a:p>
          <a:p>
            <a:pPr marL="1150938" lvl="8" algn="l">
              <a:lnSpc>
                <a:spcPct val="10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         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Assistant Professor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 Dept. of CSD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ATMECE, Mysuru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                     </a:t>
            </a:r>
            <a:endParaRPr lang="en-US" sz="2100" b="1" i="1" dirty="0">
              <a:solidFill>
                <a:srgbClr val="D60093"/>
              </a:solidFill>
              <a:latin typeface="+mj-lt"/>
            </a:endParaRPr>
          </a:p>
        </p:txBody>
      </p:sp>
      <p:pic>
        <p:nvPicPr>
          <p:cNvPr id="1028" name="Picture 4" descr="Free transparent cyber security Animation by Avni Bhardwaj | LottieFile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984" y="2899339"/>
            <a:ext cx="5487988" cy="329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30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10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9144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Passive </a:t>
            </a:r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attacks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762000" y="1524000"/>
            <a:ext cx="11277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Passive attacks are relatively scarce from a classification perspective,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but can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be carried out with relative ease, particularly if the traffic is not encrypted.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Types of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Passive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: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Eavesdropping (tapping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)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Traffic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analysis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32971" y="3810000"/>
            <a:ext cx="1112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Eavesdropping (tapping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):</a:t>
            </a: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attacker simply listens to messages exchanged by two entities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For the attack to be useful, the traffic must not be encrypted.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Any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unencrypted information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 such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as a password sent in response to an HTTP request, may be retrieved by the attacker.</a:t>
            </a:r>
          </a:p>
        </p:txBody>
      </p:sp>
    </p:spTree>
    <p:extLst>
      <p:ext uri="{BB962C8B-B14F-4D97-AF65-F5344CB8AC3E}">
        <p14:creationId xmlns:p14="http://schemas.microsoft.com/office/powerpoint/2010/main" val="128773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9144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Passive </a:t>
            </a:r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attacks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732971" y="1600200"/>
            <a:ext cx="1112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Traffic 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analysis:</a:t>
            </a: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attacker looks at the metadata transmitted in traffic in order to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deduce information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relating to the exchange and the participating entities, e.g. the form of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exchanged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traffic (rate, duration, etc.).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the cases where encrypted data are used,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traffic analysis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can also lead to attacks by cryptanalysis, whereby the attacker may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obtain information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or succeed in unencrypting the traffic.</a:t>
            </a:r>
          </a:p>
        </p:txBody>
      </p:sp>
    </p:spTree>
    <p:extLst>
      <p:ext uri="{BB962C8B-B14F-4D97-AF65-F5344CB8AC3E}">
        <p14:creationId xmlns:p14="http://schemas.microsoft.com/office/powerpoint/2010/main" val="289354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9144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Passive </a:t>
            </a:r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attacks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752600"/>
            <a:ext cx="6215743" cy="4038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1752600"/>
            <a:ext cx="55626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00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9144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Software Attacks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732971" y="1600200"/>
            <a:ext cx="11125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Malicious code (sometimes called malware) is a type of software designed to take over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or damage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 computer user's operating system, without the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user's knowledge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or approval.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It can be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very difficult to remove and very damaging.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common software attacks are </a:t>
            </a:r>
          </a:p>
          <a:p>
            <a:pPr marL="855663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Virus</a:t>
            </a:r>
          </a:p>
          <a:p>
            <a:pPr marL="855663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Worm</a:t>
            </a:r>
          </a:p>
          <a:p>
            <a:pPr marL="855663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Trojan Horse</a:t>
            </a:r>
          </a:p>
          <a:p>
            <a:pPr marL="855663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Logic Bomb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Common malware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examples are listed in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table (next slides):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44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14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9144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Software Attacks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753305"/>
              </p:ext>
            </p:extLst>
          </p:nvPr>
        </p:nvGraphicFramePr>
        <p:xfrm>
          <a:off x="914400" y="1503680"/>
          <a:ext cx="10896600" cy="468127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1502836793"/>
                    </a:ext>
                  </a:extLst>
                </a:gridCol>
                <a:gridCol w="9525000">
                  <a:extLst>
                    <a:ext uri="{9D8B030D-6E8A-4147-A177-3AD203B41FA5}">
                      <a16:colId xmlns:a16="http://schemas.microsoft.com/office/drawing/2014/main" val="3051303698"/>
                    </a:ext>
                  </a:extLst>
                </a:gridCol>
              </a:tblGrid>
              <a:tr h="337762">
                <a:tc>
                  <a:txBody>
                    <a:bodyPr/>
                    <a:lstStyle/>
                    <a:p>
                      <a:pPr algn="ctr"/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Attack</a:t>
                      </a:r>
                      <a:endParaRPr lang="en-US" sz="17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Characteristics </a:t>
                      </a:r>
                      <a:endParaRPr lang="en-US" sz="17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180223"/>
                  </a:ext>
                </a:extLst>
              </a:tr>
              <a:tr h="4330758">
                <a:tc>
                  <a:txBody>
                    <a:bodyPr/>
                    <a:lstStyle/>
                    <a:p>
                      <a:pPr algn="ctr"/>
                      <a:r>
                        <a:rPr lang="en-US" sz="1700" b="1" i="1" dirty="0" smtClean="0">
                          <a:latin typeface="Bookman Old Style" panose="02050604050505020204" pitchFamily="18" charset="0"/>
                        </a:rPr>
                        <a:t>Virus</a:t>
                      </a:r>
                      <a:endParaRPr lang="en-US" sz="1700" b="1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Virus is a program that attempts to damage a computer system and replicate itself to other computer systems. </a:t>
                      </a:r>
                    </a:p>
                    <a:p>
                      <a:pPr algn="just"/>
                      <a:endParaRPr lang="en-US" sz="1700" i="1" dirty="0" smtClean="0">
                        <a:latin typeface="Bookman Old Style" panose="02050604050505020204" pitchFamily="18" charset="0"/>
                      </a:endParaRPr>
                    </a:p>
                    <a:p>
                      <a:pPr algn="just"/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A virus: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Requires a host to replicate and usually attaches itself to a host file or a hard drive sector. Replicates each time the host is used.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sz="1700" i="1" dirty="0" smtClean="0">
                        <a:latin typeface="Bookman Old Style" panose="020506040505050202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Often focuses on destruction or corruption of data.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sz="1700" i="1" dirty="0" smtClean="0">
                        <a:latin typeface="Bookman Old Style" panose="020506040505050202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Usually attaches to files with execution capabilities such as .doc, .exe, and .bat extensions.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sz="1700" i="1" dirty="0" smtClean="0">
                        <a:latin typeface="Bookman Old Style" panose="020506040505050202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Often distributes via e-mail. Many viruses can e-mail themselves to everyone in your address book.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sz="1700" i="1" dirty="0" smtClean="0">
                        <a:latin typeface="Bookman Old Style" panose="020506040505050202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Examples: Stoned, Michelangelo, Melissa, I Love You.</a:t>
                      </a:r>
                      <a:endParaRPr lang="en-US" sz="17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1767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259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15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9144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Software Attacks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896591"/>
              </p:ext>
            </p:extLst>
          </p:nvPr>
        </p:nvGraphicFramePr>
        <p:xfrm>
          <a:off x="914400" y="1503680"/>
          <a:ext cx="10896600" cy="468127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1502836793"/>
                    </a:ext>
                  </a:extLst>
                </a:gridCol>
                <a:gridCol w="9525000">
                  <a:extLst>
                    <a:ext uri="{9D8B030D-6E8A-4147-A177-3AD203B41FA5}">
                      <a16:colId xmlns:a16="http://schemas.microsoft.com/office/drawing/2014/main" val="3051303698"/>
                    </a:ext>
                  </a:extLst>
                </a:gridCol>
              </a:tblGrid>
              <a:tr h="337762">
                <a:tc>
                  <a:txBody>
                    <a:bodyPr/>
                    <a:lstStyle/>
                    <a:p>
                      <a:pPr algn="ctr"/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Attack</a:t>
                      </a:r>
                      <a:endParaRPr lang="en-US" sz="17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Characteristics </a:t>
                      </a:r>
                      <a:endParaRPr lang="en-US" sz="17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180223"/>
                  </a:ext>
                </a:extLst>
              </a:tr>
              <a:tr h="4330758">
                <a:tc>
                  <a:txBody>
                    <a:bodyPr/>
                    <a:lstStyle/>
                    <a:p>
                      <a:pPr algn="ctr"/>
                      <a:r>
                        <a:rPr lang="en-US" sz="1700" b="1" i="1" dirty="0" smtClean="0">
                          <a:latin typeface="Bookman Old Style" panose="02050604050505020204" pitchFamily="18" charset="0"/>
                        </a:rPr>
                        <a:t>Worm</a:t>
                      </a:r>
                      <a:endParaRPr lang="en-US" sz="1700" b="1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A worm is a self-replicating program that can be designed to do any number of things, such as delete files or send documents via e-mail. </a:t>
                      </a:r>
                    </a:p>
                    <a:p>
                      <a:pPr algn="just"/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algn="just"/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A worm can negatively impact network traffic just in the process of replicating itself. </a:t>
                      </a:r>
                    </a:p>
                    <a:p>
                      <a:pPr algn="just"/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algn="just"/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A worm: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Can install a backdoor in the infected computer.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Is usually introduced into the system through a vulnerability.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Infects one system and spreads to other systems on the network.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Example: Code Red.</a:t>
                      </a:r>
                      <a:endParaRPr lang="en-US" sz="18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1767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539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16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9144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Software Attacks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422985"/>
              </p:ext>
            </p:extLst>
          </p:nvPr>
        </p:nvGraphicFramePr>
        <p:xfrm>
          <a:off x="914400" y="1503680"/>
          <a:ext cx="10896600" cy="48310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1502836793"/>
                    </a:ext>
                  </a:extLst>
                </a:gridCol>
                <a:gridCol w="9525000">
                  <a:extLst>
                    <a:ext uri="{9D8B030D-6E8A-4147-A177-3AD203B41FA5}">
                      <a16:colId xmlns:a16="http://schemas.microsoft.com/office/drawing/2014/main" val="3051303698"/>
                    </a:ext>
                  </a:extLst>
                </a:gridCol>
              </a:tblGrid>
              <a:tr h="337762">
                <a:tc>
                  <a:txBody>
                    <a:bodyPr/>
                    <a:lstStyle/>
                    <a:p>
                      <a:pPr algn="ctr"/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Attack</a:t>
                      </a:r>
                      <a:endParaRPr lang="en-US" sz="17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Characteristics </a:t>
                      </a:r>
                      <a:endParaRPr lang="en-US" sz="17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180223"/>
                  </a:ext>
                </a:extLst>
              </a:tr>
              <a:tr h="4330758">
                <a:tc>
                  <a:txBody>
                    <a:bodyPr/>
                    <a:lstStyle/>
                    <a:p>
                      <a:pPr algn="ctr"/>
                      <a:r>
                        <a:rPr lang="en-US" sz="1700" b="1" i="1" dirty="0" smtClean="0">
                          <a:latin typeface="Bookman Old Style" panose="02050604050505020204" pitchFamily="18" charset="0"/>
                        </a:rPr>
                        <a:t>Trojan</a:t>
                      </a:r>
                    </a:p>
                    <a:p>
                      <a:pPr algn="ctr"/>
                      <a:r>
                        <a:rPr lang="en-US" sz="1700" b="1" i="1" dirty="0" smtClean="0">
                          <a:latin typeface="Bookman Old Style" panose="02050604050505020204" pitchFamily="18" charset="0"/>
                        </a:rPr>
                        <a:t>horse</a:t>
                      </a:r>
                      <a:endParaRPr lang="en-US" sz="1700" b="1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A Trojan horse is a malicious program that is disguised as legitimate software.</a:t>
                      </a:r>
                    </a:p>
                    <a:p>
                      <a:pPr algn="just"/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algn="just"/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Discretionary environments are often more vulnerable and susceptible to Trojan horse attacks because security is user focused and user directed. Thus the compromise of a user account could lead to the compromise of the entire environment. </a:t>
                      </a:r>
                    </a:p>
                    <a:p>
                      <a:pPr algn="just"/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algn="just"/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A Trojan horse: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Cannot replicate itself.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Often contains spying functions (such as a packet sniffer) or backdoor functions that allow a computer to be remotely controlled from the network.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Often is hidden in useful software such as screen savers or games.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Example: Back Orifice, Net Bus, Whack-a-Mole.</a:t>
                      </a:r>
                      <a:endParaRPr lang="en-US" sz="18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1767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954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17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9144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Software Attacks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176870"/>
              </p:ext>
            </p:extLst>
          </p:nvPr>
        </p:nvGraphicFramePr>
        <p:xfrm>
          <a:off x="914400" y="1503681"/>
          <a:ext cx="10896600" cy="3183817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1502836793"/>
                    </a:ext>
                  </a:extLst>
                </a:gridCol>
                <a:gridCol w="9525000">
                  <a:extLst>
                    <a:ext uri="{9D8B030D-6E8A-4147-A177-3AD203B41FA5}">
                      <a16:colId xmlns:a16="http://schemas.microsoft.com/office/drawing/2014/main" val="3051303698"/>
                    </a:ext>
                  </a:extLst>
                </a:gridCol>
              </a:tblGrid>
              <a:tr h="311223">
                <a:tc>
                  <a:txBody>
                    <a:bodyPr/>
                    <a:lstStyle/>
                    <a:p>
                      <a:pPr algn="ctr"/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Attack</a:t>
                      </a:r>
                      <a:endParaRPr lang="en-US" sz="17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i="1" dirty="0" smtClean="0">
                          <a:latin typeface="Bookman Old Style" panose="02050604050505020204" pitchFamily="18" charset="0"/>
                        </a:rPr>
                        <a:t>Characteristics </a:t>
                      </a:r>
                      <a:endParaRPr lang="en-US" sz="17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180223"/>
                  </a:ext>
                </a:extLst>
              </a:tr>
              <a:tr h="2833297">
                <a:tc>
                  <a:txBody>
                    <a:bodyPr/>
                    <a:lstStyle/>
                    <a:p>
                      <a:pPr algn="ctr"/>
                      <a:r>
                        <a:rPr lang="en-US" sz="1700" b="1" i="1" dirty="0" smtClean="0">
                          <a:latin typeface="Bookman Old Style" panose="02050604050505020204" pitchFamily="18" charset="0"/>
                        </a:rPr>
                        <a:t>Logic</a:t>
                      </a:r>
                    </a:p>
                    <a:p>
                      <a:pPr algn="ctr"/>
                      <a:r>
                        <a:rPr lang="en-US" sz="1700" b="1" i="1" dirty="0" smtClean="0">
                          <a:latin typeface="Bookman Old Style" panose="02050604050505020204" pitchFamily="18" charset="0"/>
                        </a:rPr>
                        <a:t>Bomb</a:t>
                      </a:r>
                      <a:endParaRPr lang="en-US" sz="1700" b="1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A Logic Bomb is malware that lies dormant until triggered. </a:t>
                      </a:r>
                    </a:p>
                    <a:p>
                      <a:pPr algn="just"/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algn="just"/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A logic bomb is a specific example of an asynchronous attack. </a:t>
                      </a:r>
                    </a:p>
                    <a:p>
                      <a:pPr algn="just"/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algn="just"/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A trigger activity may be a specific date and time, the launching of a specific program, or the processing of a specific type of activity.</a:t>
                      </a:r>
                    </a:p>
                    <a:p>
                      <a:pPr algn="just"/>
                      <a:endParaRPr lang="en-US" sz="1800" i="1" dirty="0" smtClean="0">
                        <a:latin typeface="Bookman Old Style" panose="02050604050505020204" pitchFamily="18" charset="0"/>
                      </a:endParaRPr>
                    </a:p>
                    <a:p>
                      <a:pPr algn="just"/>
                      <a:r>
                        <a:rPr lang="en-US" sz="1800" i="1" dirty="0" smtClean="0">
                          <a:latin typeface="Bookman Old Style" panose="02050604050505020204" pitchFamily="18" charset="0"/>
                        </a:rPr>
                        <a:t>Logic bombs do not self-replicate.</a:t>
                      </a:r>
                      <a:endParaRPr lang="en-US" sz="18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1767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8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18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9144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Hardware </a:t>
            </a:r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Attacks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732970" y="1600200"/>
            <a:ext cx="113066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Common hardware attacks include: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Manufacturing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backdoors, for malware or other penetrative purposes;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backdoors aren’t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limited to software and hardware, but they also affect embedded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radiofrequency identification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(RFID) chips and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memory.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Eavesdropping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by gaining access to protected memory without opening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other hardware.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Inducing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faults, causing the interruption of normal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behavior.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Hardware modification tampering with invasive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operations.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Backdoor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creation; the presence of hidden methods for bypassing normal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computer authentication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systems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30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19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Summary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905000"/>
            <a:ext cx="11049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 today’s session,  you all have gone through  the following  topics</a:t>
            </a: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Introduction to Cyber Security</a:t>
            </a:r>
          </a:p>
          <a:p>
            <a:pPr marL="17700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Active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  <a:p>
            <a:pPr marL="17700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Passive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  <a:p>
            <a:pPr marL="17700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Software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  <a:p>
            <a:pPr marL="17700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Hardware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18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Module 1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2057400"/>
            <a:ext cx="1127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Introduction to Cyber 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Security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pPr algn="just"/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Basic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Cyber Security Concepts, layers of security, Vulnerability, Assets and Threat, motive of attackers, active attacks, passive attacks, Software attacks, hardware attacks, Cyber Threats-Cyber Warfare, Cyber terrorism, Cyber Espionage, etc., Comprehensive Cyber Security Policy.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just"/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76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20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Discussion  and  Interaction</a:t>
            </a:r>
            <a:endParaRPr lang="en-US" sz="2400" dirty="0"/>
          </a:p>
        </p:txBody>
      </p:sp>
      <p:pic>
        <p:nvPicPr>
          <p:cNvPr id="2050" name="Picture 2" descr="Pin on Quick Save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1981200"/>
            <a:ext cx="4382729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20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Topics  for  Next  Session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762000" y="1905000"/>
            <a:ext cx="11049000" cy="503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Cyber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Threats-Cyber Warfare, Cyber terrorism, Cyber Espionage</a:t>
            </a:r>
          </a:p>
        </p:txBody>
      </p:sp>
    </p:spTree>
    <p:extLst>
      <p:ext uri="{BB962C8B-B14F-4D97-AF65-F5344CB8AC3E}">
        <p14:creationId xmlns:p14="http://schemas.microsoft.com/office/powerpoint/2010/main" val="189913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4" descr="Motivational Quotes for Student Excellence: 50 Powerful [FREE] Inspiration  Templa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2290761"/>
            <a:ext cx="4152472" cy="2771775"/>
          </a:xfrm>
          <a:prstGeom prst="rect">
            <a:avLst/>
          </a:prstGeom>
        </p:spPr>
      </p:pic>
      <p:pic>
        <p:nvPicPr>
          <p:cNvPr id="1026" name="Picture 2" descr="Cyber Awareness – Jodhpur Nagrik Sahakari Bank Ltd.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95385"/>
            <a:ext cx="5953125" cy="49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17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Session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4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447800" y="1981200"/>
            <a:ext cx="8610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Introduction to Cyber Security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Active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Passive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Software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Hardware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5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4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76600" y="914400"/>
            <a:ext cx="4572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Active &amp; Passive </a:t>
            </a:r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attacks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752600"/>
            <a:ext cx="9644063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67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5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1862078"/>
            <a:ext cx="112776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An active attack is a network exploit in which a hacker attempts to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make changes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to data on the target or data </a:t>
            </a:r>
            <a:r>
              <a:rPr lang="en-US" sz="2000" i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en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-route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to the target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Types of Active attacks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: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Masquerade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Session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replay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Message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modification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Denial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of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Service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(</a:t>
            </a:r>
            <a:r>
              <a:rPr lang="en-US" sz="2000" i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DoS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)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attack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Distributed Denial-of-Service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(</a:t>
            </a:r>
            <a:r>
              <a:rPr lang="en-US" sz="2000" i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DDoS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) exploit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038600" y="10668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Active attacks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791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6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10668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Active attacks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1563231"/>
            <a:ext cx="1112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Masquerade: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this attack, the intruder pretends to be a particular user of a system to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gain access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or to gain greater privileges than they are authorized for.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masquerade may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be attempted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through the use of stolen login IDs and passwords, through finding security gaps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 programs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or through bypassing the authentication mechanism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" y="4151055"/>
            <a:ext cx="11125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Session replay: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 this type of attack, a hacker steals an authorized user’s log in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information by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stealing the session ID.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intruder gains access and the ability to do anything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authorized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user can do on the website.</a:t>
            </a:r>
          </a:p>
        </p:txBody>
      </p:sp>
    </p:spTree>
    <p:extLst>
      <p:ext uri="{BB962C8B-B14F-4D97-AF65-F5344CB8AC3E}">
        <p14:creationId xmlns:p14="http://schemas.microsoft.com/office/powerpoint/2010/main" val="378326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7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10668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Active attacks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966561"/>
            <a:ext cx="6184878" cy="3962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278" y="1966561"/>
            <a:ext cx="6101465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08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8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10668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Active attacks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1648361"/>
            <a:ext cx="11125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Message modification: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 this attack, an intruder alters packet header addresses to direct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 message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to a different destination or modify the data on a target machine.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2000" y="3172361"/>
            <a:ext cx="11125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Denial 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of 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Service 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(</a:t>
            </a:r>
            <a:r>
              <a:rPr lang="en-US" sz="2000" b="1" i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DoS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) attack: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Users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are deprived of access to a network or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web resource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. This is generally accomplished by overwhelming the target with more traffic than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it can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handle.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2000" y="4772561"/>
            <a:ext cx="11125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Distributed Denial 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of 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Service (</a:t>
            </a:r>
            <a:r>
              <a:rPr lang="en-US" sz="2000" b="1" i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DDoS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) exploit: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Large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numbers of compromised systems (sometimes called a botnet or zombie army) attack a single target.</a:t>
            </a:r>
          </a:p>
        </p:txBody>
      </p:sp>
    </p:spTree>
    <p:extLst>
      <p:ext uri="{BB962C8B-B14F-4D97-AF65-F5344CB8AC3E}">
        <p14:creationId xmlns:p14="http://schemas.microsoft.com/office/powerpoint/2010/main" val="83986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9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10668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Active attacks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8800"/>
            <a:ext cx="6034694" cy="3886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799772"/>
            <a:ext cx="6324600" cy="3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76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2293</TotalTime>
  <Words>1381</Words>
  <Application>Microsoft Office PowerPoint</Application>
  <PresentationFormat>Custom</PresentationFormat>
  <Paragraphs>230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Bookman Old Style</vt:lpstr>
      <vt:lpstr>Calibri</vt:lpstr>
      <vt:lpstr>Cambria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YOGESH</cp:lastModifiedBy>
  <cp:revision>165</cp:revision>
  <dcterms:created xsi:type="dcterms:W3CDTF">2006-08-16T00:00:00Z</dcterms:created>
  <dcterms:modified xsi:type="dcterms:W3CDTF">2025-02-18T18:14:40Z</dcterms:modified>
</cp:coreProperties>
</file>